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Lst>
  <p:sldSz cy="5143500" cx="9144000"/>
  <p:notesSz cx="6858000" cy="9144000"/>
  <p:embeddedFontLst>
    <p:embeddedFont>
      <p:font typeface="Roboto"/>
      <p:regular r:id="rId13"/>
      <p:bold r:id="rId14"/>
      <p:italic r:id="rId15"/>
      <p:boldItalic r:id="rId16"/>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font" Target="fonts/Roboto-regular.fntdata"/><Relationship Id="rId12" Type="http://schemas.openxmlformats.org/officeDocument/2006/relationships/slide" Target="slides/slide7.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font" Target="fonts/Roboto-italic.fntdata"/><Relationship Id="rId14" Type="http://schemas.openxmlformats.org/officeDocument/2006/relationships/font" Target="fonts/Roboto-bold.fntdata"/><Relationship Id="rId16" Type="http://schemas.openxmlformats.org/officeDocument/2006/relationships/font" Target="fonts/Roboto-boldItalic.fntdata"/><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6" name="Shape 56"/>
        <p:cNvGrpSpPr/>
        <p:nvPr/>
      </p:nvGrpSpPr>
      <p:grpSpPr>
        <a:xfrm>
          <a:off x="0" y="0"/>
          <a:ext cx="0" cy="0"/>
          <a:chOff x="0" y="0"/>
          <a:chExt cx="0" cy="0"/>
        </a:xfrm>
      </p:grpSpPr>
      <p:sp>
        <p:nvSpPr>
          <p:cNvPr id="57" name="Google Shape;57;g3437abf3593_0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8" name="Google Shape;58;g3437abf3593_0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2" name="Shape 62"/>
        <p:cNvGrpSpPr/>
        <p:nvPr/>
      </p:nvGrpSpPr>
      <p:grpSpPr>
        <a:xfrm>
          <a:off x="0" y="0"/>
          <a:ext cx="0" cy="0"/>
          <a:chOff x="0" y="0"/>
          <a:chExt cx="0" cy="0"/>
        </a:xfrm>
      </p:grpSpPr>
      <p:sp>
        <p:nvSpPr>
          <p:cNvPr id="63" name="Google Shape;63;g3437abf3593_0_1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4" name="Google Shape;64;g3437abf3593_0_1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8" name="Shape 68"/>
        <p:cNvGrpSpPr/>
        <p:nvPr/>
      </p:nvGrpSpPr>
      <p:grpSpPr>
        <a:xfrm>
          <a:off x="0" y="0"/>
          <a:ext cx="0" cy="0"/>
          <a:chOff x="0" y="0"/>
          <a:chExt cx="0" cy="0"/>
        </a:xfrm>
      </p:grpSpPr>
      <p:sp>
        <p:nvSpPr>
          <p:cNvPr id="69" name="Google Shape;69;g3437abf3593_0_1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0" name="Google Shape;70;g3437abf3593_0_1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6" name="Shape 76"/>
        <p:cNvGrpSpPr/>
        <p:nvPr/>
      </p:nvGrpSpPr>
      <p:grpSpPr>
        <a:xfrm>
          <a:off x="0" y="0"/>
          <a:ext cx="0" cy="0"/>
          <a:chOff x="0" y="0"/>
          <a:chExt cx="0" cy="0"/>
        </a:xfrm>
      </p:grpSpPr>
      <p:sp>
        <p:nvSpPr>
          <p:cNvPr id="77" name="Google Shape;77;g3437abf3593_0_27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8" name="Google Shape;78;g3437abf3593_0_27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2" name="Shape 82"/>
        <p:cNvGrpSpPr/>
        <p:nvPr/>
      </p:nvGrpSpPr>
      <p:grpSpPr>
        <a:xfrm>
          <a:off x="0" y="0"/>
          <a:ext cx="0" cy="0"/>
          <a:chOff x="0" y="0"/>
          <a:chExt cx="0" cy="0"/>
        </a:xfrm>
      </p:grpSpPr>
      <p:sp>
        <p:nvSpPr>
          <p:cNvPr id="83" name="Google Shape;83;g34f243169c1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4" name="Google Shape;84;g34f243169c1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8" name="Shape 88"/>
        <p:cNvGrpSpPr/>
        <p:nvPr/>
      </p:nvGrpSpPr>
      <p:grpSpPr>
        <a:xfrm>
          <a:off x="0" y="0"/>
          <a:ext cx="0" cy="0"/>
          <a:chOff x="0" y="0"/>
          <a:chExt cx="0" cy="0"/>
        </a:xfrm>
      </p:grpSpPr>
      <p:sp>
        <p:nvSpPr>
          <p:cNvPr id="89" name="Google Shape;89;g3437abf3593_0_28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0" name="Google Shape;90;g3437abf3593_0_28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2.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 Id="rId3" Type="http://schemas.openxmlformats.org/officeDocument/2006/relationships/image" Target="../media/image1.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53" name="Shape 53"/>
        <p:cNvGrpSpPr/>
        <p:nvPr/>
      </p:nvGrpSpPr>
      <p:grpSpPr>
        <a:xfrm>
          <a:off x="0" y="0"/>
          <a:ext cx="0" cy="0"/>
          <a:chOff x="0" y="0"/>
          <a:chExt cx="0" cy="0"/>
        </a:xfrm>
      </p:grpSpPr>
      <p:sp>
        <p:nvSpPr>
          <p:cNvPr id="54" name="Google Shape;54;p13"/>
          <p:cNvSpPr txBox="1"/>
          <p:nvPr>
            <p:ph type="ctrTitle"/>
          </p:nvPr>
        </p:nvSpPr>
        <p:spPr>
          <a:xfrm>
            <a:off x="311708" y="107850"/>
            <a:ext cx="8520600" cy="2052600"/>
          </a:xfrm>
          <a:prstGeom prst="rect">
            <a:avLst/>
          </a:prstGeom>
          <a:ln cap="flat" cmpd="sng" w="9525">
            <a:solidFill>
              <a:srgbClr val="38761D"/>
            </a:solidFill>
            <a:prstDash val="solid"/>
            <a:round/>
            <a:headEnd len="sm" w="sm" type="none"/>
            <a:tailEnd len="sm" w="sm" type="none"/>
          </a:ln>
        </p:spPr>
        <p:txBody>
          <a:bodyPr anchorCtr="0" anchor="b" bIns="91425" lIns="91425" spcFirstLastPara="1" rIns="91425" wrap="square" tIns="91425">
            <a:normAutofit/>
          </a:bodyPr>
          <a:lstStyle/>
          <a:p>
            <a:pPr indent="0" lvl="0" marL="0" rtl="0" algn="ctr">
              <a:spcBef>
                <a:spcPts val="0"/>
              </a:spcBef>
              <a:spcAft>
                <a:spcPts val="0"/>
              </a:spcAft>
              <a:buNone/>
            </a:pPr>
            <a:r>
              <a:rPr lang="en"/>
              <a:t>Attendance &amp; Re-engagement</a:t>
            </a:r>
            <a:endParaRPr/>
          </a:p>
        </p:txBody>
      </p:sp>
      <p:sp>
        <p:nvSpPr>
          <p:cNvPr id="55" name="Google Shape;55;p13"/>
          <p:cNvSpPr txBox="1"/>
          <p:nvPr>
            <p:ph idx="1" type="subTitle"/>
          </p:nvPr>
        </p:nvSpPr>
        <p:spPr>
          <a:xfrm>
            <a:off x="311700" y="2571750"/>
            <a:ext cx="8520600" cy="792600"/>
          </a:xfrm>
          <a:prstGeom prst="rect">
            <a:avLst/>
          </a:prstGeom>
          <a:ln cap="flat" cmpd="sng" w="9525">
            <a:solidFill>
              <a:srgbClr val="38761D"/>
            </a:solidFill>
            <a:prstDash val="solid"/>
            <a:round/>
            <a:headEnd len="sm" w="sm" type="none"/>
            <a:tailEnd len="sm" w="sm" type="none"/>
          </a:ln>
        </p:spPr>
        <p:txBody>
          <a:bodyPr anchorCtr="0" anchor="t" bIns="91425" lIns="91425" spcFirstLastPara="1" rIns="91425" wrap="square" tIns="91425">
            <a:normAutofit/>
          </a:bodyPr>
          <a:lstStyle/>
          <a:p>
            <a:pPr indent="0" lvl="0" marL="0" rtl="0" algn="l">
              <a:spcBef>
                <a:spcPts val="0"/>
              </a:spcBef>
              <a:spcAft>
                <a:spcPts val="0"/>
              </a:spcAft>
              <a:buNone/>
            </a:pPr>
            <a:r>
              <a:rPr b="1" lang="en" sz="1600">
                <a:solidFill>
                  <a:srgbClr val="001D35"/>
                </a:solidFill>
                <a:latin typeface="Roboto"/>
                <a:ea typeface="Roboto"/>
                <a:cs typeface="Roboto"/>
                <a:sym typeface="Roboto"/>
              </a:rPr>
              <a:t>Improved Accessibility, Enhanced Comprehension, Reinforced Learning, Increased Engagement, Making our students &amp; families feel valued in our district.</a:t>
            </a:r>
            <a:endParaRPr sz="3200"/>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59" name="Shape 59"/>
        <p:cNvGrpSpPr/>
        <p:nvPr/>
      </p:nvGrpSpPr>
      <p:grpSpPr>
        <a:xfrm>
          <a:off x="0" y="0"/>
          <a:ext cx="0" cy="0"/>
          <a:chOff x="0" y="0"/>
          <a:chExt cx="0" cy="0"/>
        </a:xfrm>
      </p:grpSpPr>
      <p:sp>
        <p:nvSpPr>
          <p:cNvPr id="60" name="Google Shape;60;p14"/>
          <p:cNvSpPr txBox="1"/>
          <p:nvPr>
            <p:ph type="title"/>
          </p:nvPr>
        </p:nvSpPr>
        <p:spPr>
          <a:xfrm>
            <a:off x="311700" y="445025"/>
            <a:ext cx="8520600" cy="572700"/>
          </a:xfrm>
          <a:prstGeom prst="rect">
            <a:avLst/>
          </a:prstGeom>
          <a:solidFill>
            <a:schemeClr val="lt1"/>
          </a:solidFill>
          <a:ln cap="flat" cmpd="sng" w="9525">
            <a:solidFill>
              <a:schemeClr val="dk1"/>
            </a:solidFill>
            <a:prstDash val="solid"/>
            <a:round/>
            <a:headEnd len="sm" w="sm" type="none"/>
            <a:tailEnd len="sm" w="sm" type="none"/>
          </a:ln>
        </p:spPr>
        <p:txBody>
          <a:bodyPr anchorCtr="0" anchor="t" bIns="91425" lIns="91425" spcFirstLastPara="1" rIns="91425" wrap="square" tIns="91425">
            <a:normAutofit fontScale="90000"/>
          </a:bodyPr>
          <a:lstStyle/>
          <a:p>
            <a:pPr indent="0" lvl="0" marL="0" rtl="0" algn="l">
              <a:lnSpc>
                <a:spcPct val="120000"/>
              </a:lnSpc>
              <a:spcBef>
                <a:spcPts val="2400"/>
              </a:spcBef>
              <a:spcAft>
                <a:spcPts val="0"/>
              </a:spcAft>
              <a:buClr>
                <a:schemeClr val="dk1"/>
              </a:buClr>
              <a:buSzPct val="40081"/>
              <a:buFont typeface="Arial"/>
              <a:buNone/>
            </a:pPr>
            <a:r>
              <a:rPr b="1" lang="en" sz="2744">
                <a:solidFill>
                  <a:srgbClr val="38761D"/>
                </a:solidFill>
              </a:rPr>
              <a:t>Attendance, Chronic Absenteeism, and Truancy</a:t>
            </a:r>
            <a:endParaRPr b="1" sz="2744">
              <a:solidFill>
                <a:srgbClr val="38761D"/>
              </a:solidFill>
            </a:endParaRPr>
          </a:p>
          <a:p>
            <a:pPr indent="0" lvl="0" marL="0" rtl="0" algn="l">
              <a:spcBef>
                <a:spcPts val="600"/>
              </a:spcBef>
              <a:spcAft>
                <a:spcPts val="0"/>
              </a:spcAft>
              <a:buNone/>
            </a:pPr>
            <a:r>
              <a:t/>
            </a:r>
            <a:endParaRPr>
              <a:solidFill>
                <a:srgbClr val="38761D"/>
              </a:solidFill>
            </a:endParaRPr>
          </a:p>
        </p:txBody>
      </p:sp>
      <p:sp>
        <p:nvSpPr>
          <p:cNvPr id="61" name="Google Shape;61;p1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1200"/>
              </a:spcAft>
              <a:buNone/>
            </a:pPr>
            <a:r>
              <a:rPr lang="en" sz="2200">
                <a:solidFill>
                  <a:schemeClr val="dk1"/>
                </a:solidFill>
              </a:rPr>
              <a:t>Attendance is a critical building block for student learning. If students are not present, they cannot engage in learning. Attendance is a powerful signal and leading indicator of equity. It can signal when students might need additional support and areas for system and school improvement. Chronic absenteeism impacts all students—no matter their age. Students that miss just two days a month for any reason are more likely to not read at grade level, and more likely to not graduate.</a:t>
            </a:r>
            <a:endParaRPr sz="2800">
              <a:solidFill>
                <a:schemeClr val="dk1"/>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65" name="Shape 65"/>
        <p:cNvGrpSpPr/>
        <p:nvPr/>
      </p:nvGrpSpPr>
      <p:grpSpPr>
        <a:xfrm>
          <a:off x="0" y="0"/>
          <a:ext cx="0" cy="0"/>
          <a:chOff x="0" y="0"/>
          <a:chExt cx="0" cy="0"/>
        </a:xfrm>
      </p:grpSpPr>
      <p:sp>
        <p:nvSpPr>
          <p:cNvPr id="66" name="Google Shape;66;p15"/>
          <p:cNvSpPr txBox="1"/>
          <p:nvPr>
            <p:ph type="title"/>
          </p:nvPr>
        </p:nvSpPr>
        <p:spPr>
          <a:xfrm>
            <a:off x="311700" y="216225"/>
            <a:ext cx="8520600" cy="572700"/>
          </a:xfrm>
          <a:prstGeom prst="rect">
            <a:avLst/>
          </a:prstGeom>
        </p:spPr>
        <p:txBody>
          <a:bodyPr anchorCtr="0" anchor="t" bIns="91425" lIns="91425" spcFirstLastPara="1" rIns="91425" wrap="square" tIns="91425">
            <a:normAutofit/>
          </a:bodyPr>
          <a:lstStyle/>
          <a:p>
            <a:pPr indent="0" lvl="0" marL="0" rtl="0" algn="l">
              <a:lnSpc>
                <a:spcPct val="120000"/>
              </a:lnSpc>
              <a:spcBef>
                <a:spcPts val="2400"/>
              </a:spcBef>
              <a:spcAft>
                <a:spcPts val="600"/>
              </a:spcAft>
              <a:buClr>
                <a:schemeClr val="dk1"/>
              </a:buClr>
              <a:buSzPts val="1100"/>
              <a:buFont typeface="Arial"/>
              <a:buNone/>
            </a:pPr>
            <a:r>
              <a:rPr b="1" lang="en" sz="2300">
                <a:solidFill>
                  <a:srgbClr val="38761D"/>
                </a:solidFill>
              </a:rPr>
              <a:t>Root Causes for Absences</a:t>
            </a:r>
            <a:endParaRPr>
              <a:solidFill>
                <a:srgbClr val="38761D"/>
              </a:solidFill>
            </a:endParaRPr>
          </a:p>
        </p:txBody>
      </p:sp>
      <p:sp>
        <p:nvSpPr>
          <p:cNvPr id="67" name="Google Shape;67;p15"/>
          <p:cNvSpPr txBox="1"/>
          <p:nvPr>
            <p:ph idx="1" type="body"/>
          </p:nvPr>
        </p:nvSpPr>
        <p:spPr>
          <a:xfrm>
            <a:off x="311700" y="788925"/>
            <a:ext cx="8520600" cy="3416400"/>
          </a:xfrm>
          <a:prstGeom prst="rect">
            <a:avLst/>
          </a:prstGeom>
        </p:spPr>
        <p:txBody>
          <a:bodyPr anchorCtr="0" anchor="t" bIns="91425" lIns="91425" spcFirstLastPara="1" rIns="91425" wrap="square" tIns="91425">
            <a:normAutofit fontScale="25000" lnSpcReduction="20000"/>
          </a:bodyPr>
          <a:lstStyle/>
          <a:p>
            <a:pPr indent="0" lvl="0" marL="0" rtl="0" algn="l">
              <a:spcBef>
                <a:spcPts val="0"/>
              </a:spcBef>
              <a:spcAft>
                <a:spcPts val="0"/>
              </a:spcAft>
              <a:buClr>
                <a:schemeClr val="dk1"/>
              </a:buClr>
              <a:buSzPts val="275"/>
              <a:buFont typeface="Arial"/>
              <a:buNone/>
            </a:pPr>
            <a:r>
              <a:rPr lang="en" sz="6463">
                <a:solidFill>
                  <a:schemeClr val="dk1"/>
                </a:solidFill>
              </a:rPr>
              <a:t>Chronic absenteeism is a signal to educators and parents that a student may be experiencing barriers to attending or engaging in school. These underlying barriers or root causes must be understood to effectively support the student and family to attend and engage.</a:t>
            </a:r>
            <a:endParaRPr sz="6463">
              <a:solidFill>
                <a:schemeClr val="dk1"/>
              </a:solidFill>
            </a:endParaRPr>
          </a:p>
          <a:p>
            <a:pPr indent="0" lvl="0" marL="0" rtl="0" algn="l">
              <a:spcBef>
                <a:spcPts val="1900"/>
              </a:spcBef>
              <a:spcAft>
                <a:spcPts val="0"/>
              </a:spcAft>
              <a:buClr>
                <a:schemeClr val="dk1"/>
              </a:buClr>
              <a:buSzPts val="275"/>
              <a:buFont typeface="Arial"/>
              <a:buNone/>
            </a:pPr>
            <a:r>
              <a:rPr lang="en" sz="6463">
                <a:solidFill>
                  <a:schemeClr val="dk1"/>
                </a:solidFill>
              </a:rPr>
              <a:t>The root cause of student absences can come from one or several of these contexts:</a:t>
            </a:r>
            <a:endParaRPr sz="6463">
              <a:solidFill>
                <a:schemeClr val="dk1"/>
              </a:solidFill>
            </a:endParaRPr>
          </a:p>
          <a:p>
            <a:pPr indent="-320516" lvl="0" marL="457200" rtl="0" algn="l">
              <a:spcBef>
                <a:spcPts val="1900"/>
              </a:spcBef>
              <a:spcAft>
                <a:spcPts val="0"/>
              </a:spcAft>
              <a:buClr>
                <a:schemeClr val="dk1"/>
              </a:buClr>
              <a:buSzPct val="100000"/>
              <a:buChar char="●"/>
            </a:pPr>
            <a:r>
              <a:rPr lang="en" sz="5790">
                <a:solidFill>
                  <a:schemeClr val="dk1"/>
                </a:solidFill>
              </a:rPr>
              <a:t>School (e.g. school environment does not feel welcoming)</a:t>
            </a:r>
            <a:endParaRPr sz="5790">
              <a:solidFill>
                <a:schemeClr val="dk1"/>
              </a:solidFill>
            </a:endParaRPr>
          </a:p>
          <a:p>
            <a:pPr indent="-320516" lvl="0" marL="457200" rtl="0" algn="l">
              <a:spcBef>
                <a:spcPts val="0"/>
              </a:spcBef>
              <a:spcAft>
                <a:spcPts val="0"/>
              </a:spcAft>
              <a:buClr>
                <a:schemeClr val="dk1"/>
              </a:buClr>
              <a:buSzPct val="100000"/>
              <a:buChar char="●"/>
            </a:pPr>
            <a:r>
              <a:rPr lang="en" sz="5790">
                <a:solidFill>
                  <a:schemeClr val="dk1"/>
                </a:solidFill>
              </a:rPr>
              <a:t>Classroom (e.g. curriculum does not feel relevant)</a:t>
            </a:r>
            <a:endParaRPr sz="5790">
              <a:solidFill>
                <a:schemeClr val="dk1"/>
              </a:solidFill>
            </a:endParaRPr>
          </a:p>
          <a:p>
            <a:pPr indent="-320516" lvl="0" marL="457200" rtl="0" algn="l">
              <a:spcBef>
                <a:spcPts val="0"/>
              </a:spcBef>
              <a:spcAft>
                <a:spcPts val="0"/>
              </a:spcAft>
              <a:buClr>
                <a:schemeClr val="dk1"/>
              </a:buClr>
              <a:buSzPct val="100000"/>
              <a:buChar char="●"/>
            </a:pPr>
            <a:r>
              <a:rPr lang="en" sz="5790">
                <a:solidFill>
                  <a:schemeClr val="dk1"/>
                </a:solidFill>
              </a:rPr>
              <a:t>Community (e.g. unsafe walking routes)</a:t>
            </a:r>
            <a:endParaRPr sz="5790">
              <a:solidFill>
                <a:schemeClr val="dk1"/>
              </a:solidFill>
            </a:endParaRPr>
          </a:p>
          <a:p>
            <a:pPr indent="-320516" lvl="0" marL="457200" rtl="0" algn="l">
              <a:spcBef>
                <a:spcPts val="0"/>
              </a:spcBef>
              <a:spcAft>
                <a:spcPts val="0"/>
              </a:spcAft>
              <a:buClr>
                <a:schemeClr val="dk1"/>
              </a:buClr>
              <a:buSzPct val="100000"/>
              <a:buChar char="●"/>
            </a:pPr>
            <a:r>
              <a:rPr lang="en" sz="5790">
                <a:solidFill>
                  <a:schemeClr val="dk1"/>
                </a:solidFill>
              </a:rPr>
              <a:t>Family (e.g. unreliable transportation)</a:t>
            </a:r>
            <a:endParaRPr sz="5790">
              <a:solidFill>
                <a:schemeClr val="dk1"/>
              </a:solidFill>
            </a:endParaRPr>
          </a:p>
          <a:p>
            <a:pPr indent="-320516" lvl="0" marL="457200" rtl="0" algn="l">
              <a:spcBef>
                <a:spcPts val="0"/>
              </a:spcBef>
              <a:spcAft>
                <a:spcPts val="0"/>
              </a:spcAft>
              <a:buClr>
                <a:schemeClr val="dk1"/>
              </a:buClr>
              <a:buSzPct val="100000"/>
              <a:buChar char="●"/>
            </a:pPr>
            <a:r>
              <a:rPr lang="en" sz="5790">
                <a:solidFill>
                  <a:schemeClr val="dk1"/>
                </a:solidFill>
              </a:rPr>
              <a:t>Student (e.g. motivation, anxiety)</a:t>
            </a:r>
            <a:endParaRPr sz="5790">
              <a:solidFill>
                <a:schemeClr val="dk1"/>
              </a:solidFill>
            </a:endParaRPr>
          </a:p>
          <a:p>
            <a:pPr indent="0" lvl="0" marL="0" rtl="0" algn="l">
              <a:spcBef>
                <a:spcPts val="2400"/>
              </a:spcBef>
              <a:spcAft>
                <a:spcPts val="0"/>
              </a:spcAft>
              <a:buClr>
                <a:schemeClr val="dk1"/>
              </a:buClr>
              <a:buSzPts val="275"/>
              <a:buFont typeface="Arial"/>
              <a:buNone/>
            </a:pPr>
            <a:r>
              <a:rPr lang="en" sz="6040">
                <a:solidFill>
                  <a:schemeClr val="dk1"/>
                </a:solidFill>
              </a:rPr>
              <a:t>Woodland Public School believes that educators have a great opportunity to get curious about why students aren’t attending, to provide effective and tailored interventions that address our students specific root cause for not attending.</a:t>
            </a:r>
            <a:endParaRPr sz="6040">
              <a:solidFill>
                <a:schemeClr val="dk1"/>
              </a:solidFill>
            </a:endParaRPr>
          </a:p>
          <a:p>
            <a:pPr indent="0" lvl="0" marL="0" rtl="0" algn="l">
              <a:spcBef>
                <a:spcPts val="1900"/>
              </a:spcBef>
              <a:spcAft>
                <a:spcPts val="1200"/>
              </a:spcAft>
              <a:buNone/>
            </a:pPr>
            <a:r>
              <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71" name="Shape 71"/>
        <p:cNvGrpSpPr/>
        <p:nvPr/>
      </p:nvGrpSpPr>
      <p:grpSpPr>
        <a:xfrm>
          <a:off x="0" y="0"/>
          <a:ext cx="0" cy="0"/>
          <a:chOff x="0" y="0"/>
          <a:chExt cx="0" cy="0"/>
        </a:xfrm>
      </p:grpSpPr>
      <p:sp>
        <p:nvSpPr>
          <p:cNvPr id="72" name="Google Shape;72;p16"/>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Understanding the root causes for student absenteeism</a:t>
            </a:r>
            <a:endParaRPr/>
          </a:p>
        </p:txBody>
      </p:sp>
      <p:sp>
        <p:nvSpPr>
          <p:cNvPr id="73" name="Google Shape;73;p16"/>
          <p:cNvSpPr txBox="1"/>
          <p:nvPr>
            <p:ph idx="1" type="body"/>
          </p:nvPr>
        </p:nvSpPr>
        <p:spPr>
          <a:xfrm>
            <a:off x="253913" y="963425"/>
            <a:ext cx="8520600" cy="840900"/>
          </a:xfrm>
          <a:prstGeom prst="rect">
            <a:avLst/>
          </a:prstGeom>
        </p:spPr>
        <p:txBody>
          <a:bodyPr anchorCtr="0" anchor="t" bIns="91425" lIns="91425" spcFirstLastPara="1" rIns="91425" wrap="square" tIns="91425">
            <a:normAutofit fontScale="25000" lnSpcReduction="20000"/>
          </a:bodyPr>
          <a:lstStyle/>
          <a:p>
            <a:pPr indent="0" lvl="0" marL="0" rtl="0" algn="l">
              <a:spcBef>
                <a:spcPts val="0"/>
              </a:spcBef>
              <a:spcAft>
                <a:spcPts val="0"/>
              </a:spcAft>
              <a:buNone/>
            </a:pPr>
            <a:r>
              <a:rPr b="1" lang="en" sz="5470">
                <a:solidFill>
                  <a:schemeClr val="dk1"/>
                </a:solidFill>
              </a:rPr>
              <a:t>When identifying root causes for absenteeism for the students in our classrooms or schools, consider the positive conditions for learning and which of those conditions are missing for the student(s) who are chronically absent.</a:t>
            </a:r>
            <a:endParaRPr b="1" sz="5470">
              <a:solidFill>
                <a:schemeClr val="dk1"/>
              </a:solidFill>
            </a:endParaRPr>
          </a:p>
          <a:p>
            <a:pPr indent="0" lvl="0" marL="0" rtl="0" algn="l">
              <a:spcBef>
                <a:spcPts val="1200"/>
              </a:spcBef>
              <a:spcAft>
                <a:spcPts val="1200"/>
              </a:spcAft>
              <a:buNone/>
            </a:pPr>
            <a:r>
              <a:t/>
            </a:r>
            <a:endParaRPr/>
          </a:p>
        </p:txBody>
      </p:sp>
      <p:pic>
        <p:nvPicPr>
          <p:cNvPr descr="Root Causes graphic - Aug 2023" id="74" name="Google Shape;74;p16"/>
          <p:cNvPicPr preferRelativeResize="0"/>
          <p:nvPr/>
        </p:nvPicPr>
        <p:blipFill>
          <a:blip r:embed="rId3">
            <a:alphaModFix/>
          </a:blip>
          <a:stretch>
            <a:fillRect/>
          </a:stretch>
        </p:blipFill>
        <p:spPr>
          <a:xfrm>
            <a:off x="92700" y="1933575"/>
            <a:ext cx="8843026" cy="3372625"/>
          </a:xfrm>
          <a:prstGeom prst="rect">
            <a:avLst/>
          </a:prstGeom>
          <a:noFill/>
          <a:ln>
            <a:noFill/>
          </a:ln>
        </p:spPr>
      </p:pic>
      <p:sp>
        <p:nvSpPr>
          <p:cNvPr id="75" name="Google Shape;75;p16"/>
          <p:cNvSpPr txBox="1"/>
          <p:nvPr/>
        </p:nvSpPr>
        <p:spPr>
          <a:xfrm>
            <a:off x="311700" y="225775"/>
            <a:ext cx="3000000" cy="30000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79" name="Shape 79"/>
        <p:cNvGrpSpPr/>
        <p:nvPr/>
      </p:nvGrpSpPr>
      <p:grpSpPr>
        <a:xfrm>
          <a:off x="0" y="0"/>
          <a:ext cx="0" cy="0"/>
          <a:chOff x="0" y="0"/>
          <a:chExt cx="0" cy="0"/>
        </a:xfrm>
      </p:grpSpPr>
      <p:sp>
        <p:nvSpPr>
          <p:cNvPr id="80" name="Google Shape;80;p17"/>
          <p:cNvSpPr txBox="1"/>
          <p:nvPr>
            <p:ph type="title"/>
          </p:nvPr>
        </p:nvSpPr>
        <p:spPr>
          <a:xfrm>
            <a:off x="311700" y="73175"/>
            <a:ext cx="8520600" cy="1323300"/>
          </a:xfrm>
          <a:prstGeom prst="rect">
            <a:avLst/>
          </a:prstGeom>
        </p:spPr>
        <p:txBody>
          <a:bodyPr anchorCtr="0" anchor="t" bIns="91425" lIns="91425" spcFirstLastPara="1" rIns="91425" wrap="square" tIns="91425">
            <a:normAutofit/>
          </a:bodyPr>
          <a:lstStyle/>
          <a:p>
            <a:pPr indent="0" lvl="0" marL="0" rtl="0" algn="ctr">
              <a:spcBef>
                <a:spcPts val="0"/>
              </a:spcBef>
              <a:spcAft>
                <a:spcPts val="0"/>
              </a:spcAft>
              <a:buNone/>
            </a:pPr>
            <a:r>
              <a:rPr b="1" lang="en" sz="3700">
                <a:solidFill>
                  <a:srgbClr val="38761D"/>
                </a:solidFill>
              </a:rPr>
              <a:t>Our Goal</a:t>
            </a:r>
            <a:endParaRPr b="1" sz="3700">
              <a:solidFill>
                <a:srgbClr val="38761D"/>
              </a:solidFill>
            </a:endParaRPr>
          </a:p>
        </p:txBody>
      </p:sp>
      <p:sp>
        <p:nvSpPr>
          <p:cNvPr id="81" name="Google Shape;81;p17"/>
          <p:cNvSpPr txBox="1"/>
          <p:nvPr>
            <p:ph idx="1" type="body"/>
          </p:nvPr>
        </p:nvSpPr>
        <p:spPr>
          <a:xfrm>
            <a:off x="311700" y="1152475"/>
            <a:ext cx="8520600" cy="3416400"/>
          </a:xfrm>
          <a:prstGeom prst="rect">
            <a:avLst/>
          </a:prstGeom>
        </p:spPr>
        <p:txBody>
          <a:bodyPr anchorCtr="0" anchor="t" bIns="91425" lIns="91425" spcFirstLastPara="1" rIns="91425" wrap="square" tIns="91425">
            <a:normAutofit fontScale="25000" lnSpcReduction="20000"/>
          </a:bodyPr>
          <a:lstStyle/>
          <a:p>
            <a:pPr indent="0" lvl="0" marL="0" rtl="0" algn="l">
              <a:spcBef>
                <a:spcPts val="0"/>
              </a:spcBef>
              <a:spcAft>
                <a:spcPts val="0"/>
              </a:spcAft>
              <a:buNone/>
            </a:pPr>
            <a:r>
              <a:t/>
            </a:r>
            <a:endParaRPr sz="4088">
              <a:solidFill>
                <a:srgbClr val="001D35"/>
              </a:solidFill>
              <a:highlight>
                <a:srgbClr val="FFFFFF"/>
              </a:highlight>
              <a:latin typeface="Roboto"/>
              <a:ea typeface="Roboto"/>
              <a:cs typeface="Roboto"/>
              <a:sym typeface="Roboto"/>
            </a:endParaRPr>
          </a:p>
          <a:p>
            <a:pPr indent="0" lvl="0" marL="0" rtl="0" algn="l">
              <a:spcBef>
                <a:spcPts val="1200"/>
              </a:spcBef>
              <a:spcAft>
                <a:spcPts val="0"/>
              </a:spcAft>
              <a:buNone/>
            </a:pPr>
            <a:r>
              <a:rPr lang="en" sz="6822">
                <a:solidFill>
                  <a:srgbClr val="001D35"/>
                </a:solidFill>
                <a:highlight>
                  <a:srgbClr val="FFFFFF"/>
                </a:highlight>
              </a:rPr>
              <a:t>To foster Student Engagement by </a:t>
            </a:r>
            <a:r>
              <a:rPr lang="en" sz="6822">
                <a:solidFill>
                  <a:schemeClr val="dk1"/>
                </a:solidFill>
              </a:rPr>
              <a:t>a</a:t>
            </a:r>
            <a:r>
              <a:rPr lang="en" sz="6822">
                <a:solidFill>
                  <a:schemeClr val="dk1"/>
                </a:solidFill>
              </a:rPr>
              <a:t>ssisting in removing barriers that prevent our students from attending regularly.</a:t>
            </a:r>
            <a:endParaRPr sz="4083">
              <a:solidFill>
                <a:schemeClr val="dk1"/>
              </a:solidFill>
            </a:endParaRPr>
          </a:p>
          <a:p>
            <a:pPr indent="0" lvl="0" marL="0" rtl="0" algn="l">
              <a:spcBef>
                <a:spcPts val="1200"/>
              </a:spcBef>
              <a:spcAft>
                <a:spcPts val="0"/>
              </a:spcAft>
              <a:buNone/>
            </a:pPr>
            <a:r>
              <a:rPr lang="en" sz="4083">
                <a:solidFill>
                  <a:schemeClr val="dk1"/>
                </a:solidFill>
              </a:rPr>
              <a:t> </a:t>
            </a:r>
            <a:endParaRPr sz="4083">
              <a:solidFill>
                <a:srgbClr val="001D35"/>
              </a:solidFill>
              <a:highlight>
                <a:srgbClr val="FFFFFF"/>
              </a:highlight>
            </a:endParaRPr>
          </a:p>
          <a:p>
            <a:pPr indent="0" lvl="0" marL="0" rtl="0" algn="l">
              <a:spcBef>
                <a:spcPts val="1200"/>
              </a:spcBef>
              <a:spcAft>
                <a:spcPts val="0"/>
              </a:spcAft>
              <a:buNone/>
            </a:pPr>
            <a:r>
              <a:rPr lang="en" sz="6883">
                <a:solidFill>
                  <a:srgbClr val="001D35"/>
                </a:solidFill>
                <a:highlight>
                  <a:srgbClr val="FFFFFF"/>
                </a:highlight>
              </a:rPr>
              <a:t>By building healthy relationships, creating a </a:t>
            </a:r>
            <a:r>
              <a:rPr lang="en" sz="6883">
                <a:solidFill>
                  <a:schemeClr val="dk1"/>
                </a:solidFill>
              </a:rPr>
              <a:t>lively, motivating, and inclusive learning environment where students feel valued, supported, and empowered to participate actively to achieve their personal academic goals for their future. </a:t>
            </a:r>
            <a:endParaRPr sz="4083">
              <a:solidFill>
                <a:schemeClr val="dk1"/>
              </a:solidFill>
            </a:endParaRPr>
          </a:p>
          <a:p>
            <a:pPr indent="0" lvl="0" marL="0" rtl="0" algn="l">
              <a:spcBef>
                <a:spcPts val="1200"/>
              </a:spcBef>
              <a:spcAft>
                <a:spcPts val="0"/>
              </a:spcAft>
              <a:buNone/>
            </a:pPr>
            <a:r>
              <a:t/>
            </a:r>
            <a:endParaRPr sz="4083">
              <a:solidFill>
                <a:schemeClr val="dk1"/>
              </a:solidFill>
            </a:endParaRPr>
          </a:p>
          <a:p>
            <a:pPr indent="0" lvl="0" marL="0" rtl="0" algn="l">
              <a:spcBef>
                <a:spcPts val="1200"/>
              </a:spcBef>
              <a:spcAft>
                <a:spcPts val="0"/>
              </a:spcAft>
              <a:buNone/>
            </a:pPr>
            <a:r>
              <a:rPr lang="en" sz="6800">
                <a:solidFill>
                  <a:schemeClr val="dk1"/>
                </a:solidFill>
              </a:rPr>
              <a:t>We want to provide a sense of belonging that ensures all of our students feel welcome and accepted regardless of their background and/or abilities. </a:t>
            </a:r>
            <a:endParaRPr sz="6800">
              <a:solidFill>
                <a:schemeClr val="dk1"/>
              </a:solidFill>
            </a:endParaRPr>
          </a:p>
          <a:p>
            <a:pPr indent="0" lvl="0" marL="0" rtl="0" algn="l">
              <a:spcBef>
                <a:spcPts val="1200"/>
              </a:spcBef>
              <a:spcAft>
                <a:spcPts val="0"/>
              </a:spcAft>
              <a:buClr>
                <a:schemeClr val="dk1"/>
              </a:buClr>
              <a:buSzPct val="52786"/>
              <a:buFont typeface="Arial"/>
              <a:buNone/>
            </a:pPr>
            <a:r>
              <a:t/>
            </a:r>
            <a:endParaRPr sz="2083">
              <a:solidFill>
                <a:srgbClr val="001D35"/>
              </a:solidFill>
              <a:highlight>
                <a:schemeClr val="lt1"/>
              </a:highlight>
              <a:latin typeface="Roboto"/>
              <a:ea typeface="Roboto"/>
              <a:cs typeface="Roboto"/>
              <a:sym typeface="Roboto"/>
            </a:endParaRPr>
          </a:p>
          <a:p>
            <a:pPr indent="0" lvl="0" marL="0" rtl="0" algn="l">
              <a:spcBef>
                <a:spcPts val="1200"/>
              </a:spcBef>
              <a:spcAft>
                <a:spcPts val="0"/>
              </a:spcAft>
              <a:buNone/>
            </a:pPr>
            <a:r>
              <a:t/>
            </a:r>
            <a:endParaRPr sz="2083">
              <a:solidFill>
                <a:schemeClr val="dk1"/>
              </a:solidFill>
              <a:latin typeface="Roboto"/>
              <a:ea typeface="Roboto"/>
              <a:cs typeface="Roboto"/>
              <a:sym typeface="Roboto"/>
            </a:endParaRPr>
          </a:p>
          <a:p>
            <a:pPr indent="0" lvl="0" marL="0" rtl="0" algn="l">
              <a:spcBef>
                <a:spcPts val="1200"/>
              </a:spcBef>
              <a:spcAft>
                <a:spcPts val="0"/>
              </a:spcAft>
              <a:buNone/>
            </a:pPr>
            <a:r>
              <a:t/>
            </a:r>
            <a:endParaRPr sz="2083">
              <a:solidFill>
                <a:schemeClr val="dk1"/>
              </a:solidFill>
              <a:latin typeface="Roboto"/>
              <a:ea typeface="Roboto"/>
              <a:cs typeface="Roboto"/>
              <a:sym typeface="Roboto"/>
            </a:endParaRPr>
          </a:p>
          <a:p>
            <a:pPr indent="0" lvl="0" marL="0" rtl="0" algn="l">
              <a:spcBef>
                <a:spcPts val="1200"/>
              </a:spcBef>
              <a:spcAft>
                <a:spcPts val="0"/>
              </a:spcAft>
              <a:buNone/>
            </a:pPr>
            <a:r>
              <a:t/>
            </a:r>
            <a:endParaRPr sz="1350">
              <a:solidFill>
                <a:schemeClr val="dk1"/>
              </a:solidFill>
              <a:latin typeface="Roboto"/>
              <a:ea typeface="Roboto"/>
              <a:cs typeface="Roboto"/>
              <a:sym typeface="Roboto"/>
            </a:endParaRPr>
          </a:p>
          <a:p>
            <a:pPr indent="0" lvl="0" marL="0" rtl="0" algn="l">
              <a:spcBef>
                <a:spcPts val="1200"/>
              </a:spcBef>
              <a:spcAft>
                <a:spcPts val="1200"/>
              </a:spcAft>
              <a:buNone/>
            </a:pPr>
            <a:r>
              <a:t/>
            </a:r>
            <a:endParaRPr sz="1350">
              <a:solidFill>
                <a:schemeClr val="dk1"/>
              </a:solidFill>
              <a:latin typeface="Roboto"/>
              <a:ea typeface="Roboto"/>
              <a:cs typeface="Roboto"/>
              <a:sym typeface="Roboto"/>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5" name="Shape 85"/>
        <p:cNvGrpSpPr/>
        <p:nvPr/>
      </p:nvGrpSpPr>
      <p:grpSpPr>
        <a:xfrm>
          <a:off x="0" y="0"/>
          <a:ext cx="0" cy="0"/>
          <a:chOff x="0" y="0"/>
          <a:chExt cx="0" cy="0"/>
        </a:xfrm>
      </p:grpSpPr>
      <p:sp>
        <p:nvSpPr>
          <p:cNvPr id="86" name="Google Shape;86;p18"/>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ctr">
              <a:spcBef>
                <a:spcPts val="0"/>
              </a:spcBef>
              <a:spcAft>
                <a:spcPts val="0"/>
              </a:spcAft>
              <a:buClr>
                <a:schemeClr val="dk1"/>
              </a:buClr>
              <a:buSzPct val="29729"/>
              <a:buFont typeface="Arial"/>
              <a:buNone/>
            </a:pPr>
            <a:r>
              <a:rPr b="1" lang="en" sz="3700">
                <a:solidFill>
                  <a:srgbClr val="38761D"/>
                </a:solidFill>
              </a:rPr>
              <a:t>Student Success Story</a:t>
            </a:r>
            <a:endParaRPr b="1" sz="3700">
              <a:solidFill>
                <a:srgbClr val="38761D"/>
              </a:solidFill>
            </a:endParaRPr>
          </a:p>
          <a:p>
            <a:pPr indent="0" lvl="0" marL="0" rtl="0" algn="l">
              <a:spcBef>
                <a:spcPts val="0"/>
              </a:spcBef>
              <a:spcAft>
                <a:spcPts val="0"/>
              </a:spcAft>
              <a:buNone/>
            </a:pPr>
            <a:r>
              <a:t/>
            </a:r>
            <a:endParaRPr/>
          </a:p>
        </p:txBody>
      </p:sp>
      <p:sp>
        <p:nvSpPr>
          <p:cNvPr id="87" name="Google Shape;87;p18"/>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1200"/>
              </a:spcAft>
              <a:buNone/>
            </a:pPr>
            <a:r>
              <a:t/>
            </a:r>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91" name="Shape 91"/>
        <p:cNvGrpSpPr/>
        <p:nvPr/>
      </p:nvGrpSpPr>
      <p:grpSpPr>
        <a:xfrm>
          <a:off x="0" y="0"/>
          <a:ext cx="0" cy="0"/>
          <a:chOff x="0" y="0"/>
          <a:chExt cx="0" cy="0"/>
        </a:xfrm>
      </p:grpSpPr>
      <p:sp>
        <p:nvSpPr>
          <p:cNvPr id="92" name="Google Shape;92;p19"/>
          <p:cNvSpPr txBox="1"/>
          <p:nvPr/>
        </p:nvSpPr>
        <p:spPr>
          <a:xfrm>
            <a:off x="169050" y="244225"/>
            <a:ext cx="8805900" cy="2752200"/>
          </a:xfrm>
          <a:prstGeom prst="rect">
            <a:avLst/>
          </a:prstGeom>
          <a:noFill/>
          <a:ln>
            <a:noFill/>
          </a:ln>
        </p:spPr>
        <p:txBody>
          <a:bodyPr anchorCtr="0" anchor="t" bIns="91425" lIns="91425" spcFirstLastPara="1" rIns="91425" wrap="square" tIns="91425">
            <a:spAutoFit/>
          </a:bodyPr>
          <a:lstStyle/>
          <a:p>
            <a:pPr indent="0" lvl="0" marL="2286000" rtl="0" algn="l">
              <a:lnSpc>
                <a:spcPct val="115000"/>
              </a:lnSpc>
              <a:spcBef>
                <a:spcPts val="0"/>
              </a:spcBef>
              <a:spcAft>
                <a:spcPts val="0"/>
              </a:spcAft>
              <a:buNone/>
            </a:pPr>
            <a:r>
              <a:t/>
            </a:r>
            <a:endParaRPr b="1" sz="5600">
              <a:solidFill>
                <a:srgbClr val="38761D"/>
              </a:solidFill>
            </a:endParaRPr>
          </a:p>
          <a:p>
            <a:pPr indent="0" lvl="0" marL="0" rtl="0" algn="l">
              <a:lnSpc>
                <a:spcPct val="115000"/>
              </a:lnSpc>
              <a:spcBef>
                <a:spcPts val="1200"/>
              </a:spcBef>
              <a:spcAft>
                <a:spcPts val="0"/>
              </a:spcAft>
              <a:buClr>
                <a:schemeClr val="dk1"/>
              </a:buClr>
              <a:buSzPts val="1100"/>
              <a:buFont typeface="Arial"/>
              <a:buNone/>
            </a:pPr>
            <a:r>
              <a:rPr b="1" lang="en" sz="5600">
                <a:solidFill>
                  <a:srgbClr val="38761D"/>
                </a:solidFill>
              </a:rPr>
              <a:t>            </a:t>
            </a:r>
            <a:r>
              <a:rPr b="1" lang="en" sz="5600">
                <a:solidFill>
                  <a:srgbClr val="38761D"/>
                </a:solidFill>
              </a:rPr>
              <a:t>Thank You! </a:t>
            </a:r>
            <a:endParaRPr b="1" sz="5600">
              <a:solidFill>
                <a:srgbClr val="38761D"/>
              </a:solidFill>
            </a:endParaRPr>
          </a:p>
          <a:p>
            <a:pPr indent="0" lvl="0" marL="0" rtl="0" algn="l">
              <a:spcBef>
                <a:spcPts val="1200"/>
              </a:spcBef>
              <a:spcAft>
                <a:spcPts val="0"/>
              </a:spcAft>
              <a:buNone/>
            </a:pPr>
            <a:r>
              <a:t/>
            </a:r>
            <a:endParaRPr sz="1800">
              <a:solidFill>
                <a:schemeClr val="dk2"/>
              </a:solidFill>
            </a:endParaRPr>
          </a:p>
        </p:txBody>
      </p:sp>
    </p:spTree>
  </p:cSld>
  <p:clrMapOvr>
    <a:masterClrMapping/>
  </p:clrMapOvr>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